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5" r:id="rId2"/>
  </p:sldMasterIdLst>
  <p:sldIdLst>
    <p:sldId id="256" r:id="rId3"/>
    <p:sldId id="319" r:id="rId4"/>
    <p:sldId id="295" r:id="rId5"/>
    <p:sldId id="296" r:id="rId6"/>
    <p:sldId id="257" r:id="rId7"/>
    <p:sldId id="258" r:id="rId8"/>
    <p:sldId id="270" r:id="rId9"/>
    <p:sldId id="288" r:id="rId10"/>
    <p:sldId id="271" r:id="rId11"/>
    <p:sldId id="289" r:id="rId12"/>
    <p:sldId id="290" r:id="rId13"/>
    <p:sldId id="291" r:id="rId14"/>
    <p:sldId id="292" r:id="rId15"/>
    <p:sldId id="293" r:id="rId16"/>
    <p:sldId id="294" r:id="rId17"/>
    <p:sldId id="259" r:id="rId18"/>
    <p:sldId id="268" r:id="rId19"/>
    <p:sldId id="315" r:id="rId20"/>
    <p:sldId id="297" r:id="rId21"/>
    <p:sldId id="299" r:id="rId22"/>
    <p:sldId id="298" r:id="rId23"/>
    <p:sldId id="303" r:id="rId24"/>
    <p:sldId id="306" r:id="rId25"/>
    <p:sldId id="304" r:id="rId26"/>
    <p:sldId id="305" r:id="rId27"/>
    <p:sldId id="302" r:id="rId28"/>
    <p:sldId id="301" r:id="rId29"/>
    <p:sldId id="300" r:id="rId30"/>
    <p:sldId id="312" r:id="rId31"/>
    <p:sldId id="317" r:id="rId32"/>
    <p:sldId id="311" r:id="rId33"/>
    <p:sldId id="310" r:id="rId34"/>
    <p:sldId id="309" r:id="rId35"/>
    <p:sldId id="308" r:id="rId36"/>
    <p:sldId id="307" r:id="rId37"/>
    <p:sldId id="314" r:id="rId38"/>
    <p:sldId id="313" r:id="rId39"/>
    <p:sldId id="321" r:id="rId40"/>
    <p:sldId id="320" r:id="rId41"/>
    <p:sldId id="322" r:id="rId42"/>
    <p:sldId id="323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931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01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3933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6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7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48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59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6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5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44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67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4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23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84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99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73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3217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40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84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14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10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5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8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1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nty_Python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History of Python Programming Language | by Cristian Nedelcu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668337"/>
            <a:ext cx="43529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68887" y="4427835"/>
            <a:ext cx="3180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Session : 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 smtClean="0"/>
              <a:t>Scientific Computing</a:t>
            </a:r>
            <a:r>
              <a:rPr lang="en-US" dirty="0" smtClean="0"/>
              <a:t> 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43113" y="5628020"/>
            <a:ext cx="7680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above features can be implemented easily using Python</a:t>
            </a:r>
            <a:endParaRPr lang="en-US" sz="2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838198" y="2530759"/>
            <a:ext cx="3108059" cy="2338287"/>
            <a:chOff x="838198" y="2530759"/>
            <a:chExt cx="3108059" cy="2338287"/>
          </a:xfrm>
        </p:grpSpPr>
        <p:sp>
          <p:nvSpPr>
            <p:cNvPr id="8" name="Rectangle 7"/>
            <p:cNvSpPr/>
            <p:nvPr/>
          </p:nvSpPr>
          <p:spPr>
            <a:xfrm>
              <a:off x="838198" y="4499714"/>
              <a:ext cx="31044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Simulations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60" y="2530759"/>
              <a:ext cx="2888997" cy="19269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" name="Group 5"/>
          <p:cNvGrpSpPr/>
          <p:nvPr/>
        </p:nvGrpSpPr>
        <p:grpSpPr>
          <a:xfrm>
            <a:off x="4407692" y="2539156"/>
            <a:ext cx="3358769" cy="2306659"/>
            <a:chOff x="4407692" y="2539156"/>
            <a:chExt cx="3358769" cy="2306659"/>
          </a:xfrm>
        </p:grpSpPr>
        <p:sp>
          <p:nvSpPr>
            <p:cNvPr id="9" name="Rectangle 8"/>
            <p:cNvSpPr/>
            <p:nvPr/>
          </p:nvSpPr>
          <p:spPr>
            <a:xfrm>
              <a:off x="5436632" y="4476483"/>
              <a:ext cx="1672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Data modeling</a:t>
              </a:r>
              <a:endParaRPr lang="en-US" dirty="0"/>
            </a:p>
          </p:txBody>
        </p:sp>
        <p:pic>
          <p:nvPicPr>
            <p:cNvPr id="2052" name="Picture 4" descr="Top Data Modeling Tools for 2024: A Guide for Analysts &amp; Engineer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692" y="2539156"/>
              <a:ext cx="3358769" cy="18893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8246102" y="2530759"/>
            <a:ext cx="3371255" cy="2296293"/>
            <a:chOff x="8246102" y="2530759"/>
            <a:chExt cx="3371255" cy="2296293"/>
          </a:xfrm>
        </p:grpSpPr>
        <p:sp>
          <p:nvSpPr>
            <p:cNvPr id="10" name="Rectangle 9"/>
            <p:cNvSpPr/>
            <p:nvPr/>
          </p:nvSpPr>
          <p:spPr>
            <a:xfrm>
              <a:off x="9046071" y="4457720"/>
              <a:ext cx="1582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Data Analysis</a:t>
              </a:r>
              <a:endParaRPr lang="en-US" dirty="0"/>
            </a:p>
          </p:txBody>
        </p:sp>
        <p:pic>
          <p:nvPicPr>
            <p:cNvPr id="2054" name="Picture 6" descr="SQL for Data Analysis | Udaci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102" y="2530759"/>
              <a:ext cx="3371255" cy="1889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04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 smtClean="0"/>
              <a:t>Finance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00300" y="5663646"/>
            <a:ext cx="632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Widely </a:t>
            </a:r>
            <a:r>
              <a:rPr lang="en-US" sz="2000" b="1" dirty="0"/>
              <a:t>used in the finance industry for </a:t>
            </a:r>
            <a:r>
              <a:rPr lang="en-US" sz="2000" b="1" dirty="0" smtClean="0"/>
              <a:t>above tasks</a:t>
            </a:r>
            <a:endParaRPr lang="en-US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38198" y="2505333"/>
            <a:ext cx="3104410" cy="2363713"/>
            <a:chOff x="838198" y="2505333"/>
            <a:chExt cx="3104410" cy="2363713"/>
          </a:xfrm>
        </p:grpSpPr>
        <p:sp>
          <p:nvSpPr>
            <p:cNvPr id="8" name="Rectangle 7"/>
            <p:cNvSpPr/>
            <p:nvPr/>
          </p:nvSpPr>
          <p:spPr>
            <a:xfrm>
              <a:off x="838198" y="4499714"/>
              <a:ext cx="31044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Risk Management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1352" y="2505333"/>
              <a:ext cx="1838101" cy="18288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023248" y="2566293"/>
            <a:ext cx="2743213" cy="2279522"/>
            <a:chOff x="5023248" y="2566293"/>
            <a:chExt cx="2743213" cy="2279522"/>
          </a:xfrm>
        </p:grpSpPr>
        <p:sp>
          <p:nvSpPr>
            <p:cNvPr id="9" name="Rectangle 8"/>
            <p:cNvSpPr/>
            <p:nvPr/>
          </p:nvSpPr>
          <p:spPr>
            <a:xfrm>
              <a:off x="5436632" y="4476483"/>
              <a:ext cx="2018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Financial Analysis</a:t>
              </a:r>
              <a:endParaRPr lang="en-US" dirty="0"/>
            </a:p>
          </p:txBody>
        </p:sp>
        <p:pic>
          <p:nvPicPr>
            <p:cNvPr id="3074" name="Picture 2" descr="Five approaches to financial statement analysis - Keele University - Study  onl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248" y="2566293"/>
              <a:ext cx="2743213" cy="1714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9047047" y="1906563"/>
            <a:ext cx="1971282" cy="2920489"/>
            <a:chOff x="9047047" y="1906563"/>
            <a:chExt cx="1971282" cy="2920489"/>
          </a:xfrm>
        </p:grpSpPr>
        <p:sp>
          <p:nvSpPr>
            <p:cNvPr id="10" name="Rectangle 9"/>
            <p:cNvSpPr/>
            <p:nvPr/>
          </p:nvSpPr>
          <p:spPr>
            <a:xfrm>
              <a:off x="9061311" y="4457720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Financial </a:t>
              </a:r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Models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7047" y="1906563"/>
              <a:ext cx="1971282" cy="2427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8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 smtClean="0"/>
              <a:t>Game Development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1582" y="5663646"/>
            <a:ext cx="5860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widely </a:t>
            </a:r>
            <a:r>
              <a:rPr lang="en-US" sz="2000" b="1" dirty="0"/>
              <a:t>used in the </a:t>
            </a:r>
            <a:r>
              <a:rPr lang="en-US" sz="2000" b="1" dirty="0" smtClean="0"/>
              <a:t>gaming industry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838198" y="2296901"/>
            <a:ext cx="3104410" cy="2572145"/>
            <a:chOff x="838198" y="2296901"/>
            <a:chExt cx="3104410" cy="2572145"/>
          </a:xfrm>
        </p:grpSpPr>
        <p:sp>
          <p:nvSpPr>
            <p:cNvPr id="8" name="Rectangle 7"/>
            <p:cNvSpPr/>
            <p:nvPr/>
          </p:nvSpPr>
          <p:spPr>
            <a:xfrm>
              <a:off x="838198" y="4499714"/>
              <a:ext cx="31044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Unity (Game scripting)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3925" y="2296901"/>
              <a:ext cx="2053210" cy="225329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351979" y="2312779"/>
            <a:ext cx="1928008" cy="2604286"/>
            <a:chOff x="5351979" y="2312779"/>
            <a:chExt cx="1928008" cy="2604286"/>
          </a:xfrm>
        </p:grpSpPr>
        <p:sp>
          <p:nvSpPr>
            <p:cNvPr id="9" name="Rectangle 8"/>
            <p:cNvSpPr/>
            <p:nvPr/>
          </p:nvSpPr>
          <p:spPr>
            <a:xfrm>
              <a:off x="5436632" y="4547733"/>
              <a:ext cx="17748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Game Scripting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79" y="2312779"/>
              <a:ext cx="1928008" cy="219578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052352" y="3028064"/>
            <a:ext cx="3933825" cy="1798988"/>
            <a:chOff x="8052352" y="3028064"/>
            <a:chExt cx="3933825" cy="1798988"/>
          </a:xfrm>
        </p:grpSpPr>
        <p:sp>
          <p:nvSpPr>
            <p:cNvPr id="10" name="Rectangle 9"/>
            <p:cNvSpPr/>
            <p:nvPr/>
          </p:nvSpPr>
          <p:spPr>
            <a:xfrm>
              <a:off x="9061311" y="4457720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Game dev library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352" y="3028064"/>
              <a:ext cx="3933825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32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/>
              <a:t>Desktop GUI </a:t>
            </a:r>
            <a:r>
              <a:rPr lang="en-US" b="1" dirty="0" smtClean="0"/>
              <a:t>Applications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5627342"/>
            <a:ext cx="916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used to </a:t>
            </a:r>
            <a:r>
              <a:rPr lang="en-US" b="1" dirty="0"/>
              <a:t>develop graphical user interface (GUI) applications for desktop platforms</a:t>
            </a:r>
            <a:endParaRPr lang="en-US" sz="2400" b="1" dirty="0"/>
          </a:p>
        </p:txBody>
      </p:sp>
      <p:pic>
        <p:nvPicPr>
          <p:cNvPr id="5122" name="Picture 2" descr="Crafting Dynamic User Interfaces with Tkinter | by Nishitha Kalathil | 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2767104"/>
            <a:ext cx="3135350" cy="17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88" y="3010009"/>
            <a:ext cx="3464132" cy="152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400" y="2808376"/>
            <a:ext cx="2638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/>
              <a:t>Automation and </a:t>
            </a:r>
            <a:r>
              <a:rPr lang="en-US" b="1" dirty="0" smtClean="0"/>
              <a:t>Scripting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5661" y="5932867"/>
            <a:ext cx="916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used to provide automation which boosts up productivity and speed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3085994"/>
            <a:ext cx="2797674" cy="196915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28260" y="3085994"/>
            <a:ext cx="2611549" cy="2524881"/>
            <a:chOff x="4928260" y="3085994"/>
            <a:chExt cx="2611549" cy="25248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596" y="3408000"/>
              <a:ext cx="2202875" cy="22028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928260" y="3085994"/>
              <a:ext cx="2611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SCRIPTING AUTOMATION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037632" y="3107669"/>
            <a:ext cx="2470548" cy="2135083"/>
            <a:chOff x="9037632" y="3107669"/>
            <a:chExt cx="2470548" cy="21350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8198" y="3633649"/>
              <a:ext cx="2045602" cy="160910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037632" y="3107669"/>
              <a:ext cx="247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AUTOMATION UTILITIES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822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 smtClean="0"/>
              <a:t>Data engineering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9453" y="5932867"/>
            <a:ext cx="580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used to provide Data Engineering features</a:t>
            </a:r>
            <a:endParaRPr lang="en-US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994498" y="3184267"/>
            <a:ext cx="2435939" cy="1986502"/>
            <a:chOff x="994498" y="3184267"/>
            <a:chExt cx="2435939" cy="1986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4498" y="3184267"/>
              <a:ext cx="2435939" cy="143753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56072" y="4801437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EXTRACTION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04201" y="3619032"/>
            <a:ext cx="2783597" cy="1532879"/>
            <a:chOff x="4704201" y="3619032"/>
            <a:chExt cx="2783597" cy="1532879"/>
          </a:xfrm>
        </p:grpSpPr>
        <p:sp>
          <p:nvSpPr>
            <p:cNvPr id="12" name="TextBox 11"/>
            <p:cNvSpPr txBox="1"/>
            <p:nvPr/>
          </p:nvSpPr>
          <p:spPr>
            <a:xfrm>
              <a:off x="4822951" y="4782579"/>
              <a:ext cx="257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TRANSFORMATION</a:t>
              </a:r>
              <a:endParaRPr lang="en-US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201" y="3619032"/>
              <a:ext cx="2783597" cy="101603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8567706" y="3324175"/>
            <a:ext cx="2999851" cy="1842432"/>
            <a:chOff x="8567706" y="3324175"/>
            <a:chExt cx="2999851" cy="1842432"/>
          </a:xfrm>
        </p:grpSpPr>
        <p:sp>
          <p:nvSpPr>
            <p:cNvPr id="16" name="TextBox 15"/>
            <p:cNvSpPr txBox="1"/>
            <p:nvPr/>
          </p:nvSpPr>
          <p:spPr>
            <a:xfrm>
              <a:off x="8883252" y="4797275"/>
              <a:ext cx="2540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PIPELINE DEVELOPMENT</a:t>
              </a:r>
              <a:endParaRPr lang="en-US" b="1" dirty="0"/>
            </a:p>
          </p:txBody>
        </p:sp>
        <p:pic>
          <p:nvPicPr>
            <p:cNvPr id="7170" name="Picture 2" descr="What Is A Data Pipeline? Considerations &amp; Examples | Hazelcas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706" y="3324175"/>
              <a:ext cx="2999851" cy="141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19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Introduction to </a:t>
            </a:r>
            <a:r>
              <a:rPr lang="en-US" b="1" dirty="0" smtClean="0">
                <a:solidFill>
                  <a:srgbClr val="00B050"/>
                </a:solidFill>
              </a:rPr>
              <a:t>Python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1949"/>
          </a:xfrm>
        </p:spPr>
        <p:txBody>
          <a:bodyPr>
            <a:noAutofit/>
          </a:bodyPr>
          <a:lstStyle/>
          <a:p>
            <a:r>
              <a:rPr lang="en-US" sz="2800" dirty="0"/>
              <a:t>Python is a high-level, interpreted programming language known for its simplicity and </a:t>
            </a:r>
            <a:r>
              <a:rPr lang="en-US" sz="2800" dirty="0" smtClean="0"/>
              <a:t>readability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2905936"/>
            <a:ext cx="10515600" cy="88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It has a vast standard library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787885"/>
            <a:ext cx="10515600" cy="88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Python's popularity has been growing steadily due to its ease of learning and diverse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512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emium Vector | Quiz in comic pop art st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59" y="123401"/>
            <a:ext cx="4215742" cy="313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45" y="3764478"/>
            <a:ext cx="7522028" cy="73627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Which language was used to create python?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1322" y="4500748"/>
            <a:ext cx="10515600" cy="691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4445" y="4359309"/>
            <a:ext cx="7522028" cy="73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What </a:t>
            </a:r>
            <a:r>
              <a:rPr lang="en-US" sz="2800" dirty="0"/>
              <a:t>is the concept of </a:t>
            </a:r>
            <a:r>
              <a:rPr lang="en-US" sz="2800" dirty="0" err="1"/>
              <a:t>Rpython</a:t>
            </a:r>
            <a:r>
              <a:rPr lang="en-US" sz="2800" dirty="0"/>
              <a:t>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46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024" y="2229551"/>
            <a:ext cx="7153893" cy="1325563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PYTHON INSTALLATION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5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3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2" y="1045029"/>
            <a:ext cx="5137222" cy="5118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06" y="90240"/>
            <a:ext cx="2776600" cy="668367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388925" y="3111335"/>
            <a:ext cx="1508166" cy="641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0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024" y="2229551"/>
            <a:ext cx="7153893" cy="1325563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VSCODE INSTALLATION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85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07" y="0"/>
            <a:ext cx="6886575" cy="298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46" y="2022764"/>
            <a:ext cx="3787788" cy="70856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Input / Output (IO)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04846" y="3241964"/>
            <a:ext cx="4171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Standard Output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Standard 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42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284"/>
            <a:ext cx="5010947" cy="428232"/>
          </a:xfrm>
        </p:spPr>
        <p:txBody>
          <a:bodyPr/>
          <a:lstStyle/>
          <a:p>
            <a:r>
              <a:rPr lang="en-US" b="1" dirty="0"/>
              <a:t>Writing to Standard Output (Console)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26" y="2366528"/>
            <a:ext cx="3219468" cy="1148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82" y="2366528"/>
            <a:ext cx="3250909" cy="222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157" y="4905127"/>
            <a:ext cx="7230563" cy="16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34" y="0"/>
            <a:ext cx="7234299" cy="63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284"/>
            <a:ext cx="5010947" cy="428232"/>
          </a:xfrm>
        </p:spPr>
        <p:txBody>
          <a:bodyPr>
            <a:normAutofit/>
          </a:bodyPr>
          <a:lstStyle/>
          <a:p>
            <a:r>
              <a:rPr lang="en-US" b="1" dirty="0" smtClean="0"/>
              <a:t>Reading from </a:t>
            </a:r>
            <a:r>
              <a:rPr lang="en-US" b="1" dirty="0"/>
              <a:t>Standard </a:t>
            </a:r>
            <a:r>
              <a:rPr lang="en-US" b="1" dirty="0" smtClean="0"/>
              <a:t>Input (Keyboard)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96" y="2392337"/>
            <a:ext cx="4996785" cy="128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27384" y="146838"/>
            <a:ext cx="472563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ACTIVITY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259" y="1876301"/>
            <a:ext cx="9574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Write down a Python program which asks 2 questions from</a:t>
            </a:r>
          </a:p>
          <a:p>
            <a:r>
              <a:rPr lang="en-US" sz="2800" dirty="0" smtClean="0"/>
              <a:t>the user :</a:t>
            </a:r>
          </a:p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1. What is your name ?</a:t>
            </a:r>
            <a:br>
              <a:rPr lang="en-US" sz="2800" dirty="0" smtClean="0"/>
            </a:br>
            <a:r>
              <a:rPr lang="en-US" sz="2800" dirty="0" smtClean="0"/>
              <a:t>2. Which </a:t>
            </a:r>
            <a:r>
              <a:rPr lang="en-US" sz="2800" dirty="0" err="1" smtClean="0"/>
              <a:t>colour</a:t>
            </a:r>
            <a:r>
              <a:rPr lang="en-US" sz="2800" dirty="0" smtClean="0"/>
              <a:t> do you like?</a:t>
            </a:r>
          </a:p>
          <a:p>
            <a:endParaRPr lang="en-US" sz="2800" dirty="0"/>
          </a:p>
          <a:p>
            <a:r>
              <a:rPr lang="en-US" sz="2800" dirty="0" smtClean="0"/>
              <a:t>Then prints both in the following format :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name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rgbClr val="92D050"/>
                </a:solidFill>
              </a:rPr>
              <a:t>likes</a:t>
            </a:r>
            <a:r>
              <a:rPr lang="en-US" sz="2800" dirty="0" smtClean="0"/>
              <a:t> (</a:t>
            </a:r>
            <a:r>
              <a:rPr lang="en-US" sz="2800" dirty="0" err="1" smtClean="0">
                <a:solidFill>
                  <a:srgbClr val="FF0000"/>
                </a:solidFill>
              </a:rPr>
              <a:t>colour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rgbClr val="92D050"/>
                </a:solidFill>
              </a:rPr>
              <a:t>color</a:t>
            </a: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HOME TASK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15742"/>
            <a:ext cx="9905999" cy="322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Prepare the environment on your local computer by installing 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Python</a:t>
            </a:r>
          </a:p>
          <a:p>
            <a:pPr marL="457200" indent="-457200">
              <a:buAutoNum type="arabicPeriod"/>
            </a:pPr>
            <a:r>
              <a:rPr lang="en-US" sz="2400" dirty="0" err="1" smtClean="0"/>
              <a:t>VSCode</a:t>
            </a:r>
            <a:endParaRPr lang="en-US" sz="2400" dirty="0"/>
          </a:p>
          <a:p>
            <a:pPr lvl="1"/>
            <a:r>
              <a:rPr lang="en-US" sz="2000" dirty="0" smtClean="0"/>
              <a:t>Python</a:t>
            </a:r>
          </a:p>
          <a:p>
            <a:pPr lvl="1"/>
            <a:r>
              <a:rPr lang="en-US" sz="2000" dirty="0" smtClean="0"/>
              <a:t>Code Runner</a:t>
            </a:r>
          </a:p>
        </p:txBody>
      </p:sp>
    </p:spTree>
    <p:extLst>
      <p:ext uri="{BB962C8B-B14F-4D97-AF65-F5344CB8AC3E}">
        <p14:creationId xmlns:p14="http://schemas.microsoft.com/office/powerpoint/2010/main" val="415463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Why named Python?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3724"/>
            <a:ext cx="10515600" cy="439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When Guido van Rossum</a:t>
            </a:r>
          </a:p>
          <a:p>
            <a:pPr marL="0" indent="0">
              <a:buNone/>
            </a:pPr>
            <a:r>
              <a:rPr lang="en-US" sz="2000" dirty="0" smtClean="0"/>
              <a:t>began </a:t>
            </a:r>
            <a:r>
              <a:rPr lang="en-US" sz="2000" dirty="0"/>
              <a:t>implementing Python, </a:t>
            </a:r>
            <a:r>
              <a:rPr lang="en-US" sz="2000" dirty="0" smtClean="0"/>
              <a:t>he was </a:t>
            </a:r>
            <a:r>
              <a:rPr lang="en-US" sz="2000" dirty="0"/>
              <a:t>reading the published scripts </a:t>
            </a:r>
            <a:r>
              <a:rPr lang="en-US" sz="2000" dirty="0" smtClean="0"/>
              <a:t>from</a:t>
            </a:r>
          </a:p>
          <a:p>
            <a:pPr marL="0" indent="0">
              <a:buNone/>
            </a:pPr>
            <a:endParaRPr lang="en-US" sz="500" dirty="0" smtClean="0">
              <a:hlinkClick r:id="rId2"/>
            </a:endParaRP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“Monty </a:t>
            </a:r>
            <a:r>
              <a:rPr lang="en-US" sz="2000" dirty="0">
                <a:hlinkClick r:id="rId2"/>
              </a:rPr>
              <a:t>Python’s Flying Circus</a:t>
            </a:r>
            <a:r>
              <a:rPr lang="en-US" sz="2000" dirty="0" smtClean="0">
                <a:hlinkClick r:id="rId2"/>
              </a:rPr>
              <a:t>”</a:t>
            </a:r>
            <a:r>
              <a:rPr lang="en-US" sz="2000" dirty="0" smtClean="0"/>
              <a:t> (a </a:t>
            </a:r>
            <a:r>
              <a:rPr lang="en-US" sz="2000" dirty="0"/>
              <a:t>BBC comedy </a:t>
            </a:r>
            <a:r>
              <a:rPr lang="en-US" sz="2000" dirty="0" smtClean="0"/>
              <a:t>series)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 smtClean="0"/>
              <a:t>He </a:t>
            </a:r>
            <a:r>
              <a:rPr lang="en-US" sz="2000" dirty="0"/>
              <a:t>thought he needed a name that was short, unique, and slightly </a:t>
            </a:r>
            <a:r>
              <a:rPr lang="en-US" sz="2000" dirty="0" smtClean="0"/>
              <a:t>mysterious,</a:t>
            </a:r>
          </a:p>
          <a:p>
            <a:pPr marL="0" indent="0">
              <a:buNone/>
            </a:pPr>
            <a:r>
              <a:rPr lang="en-US" sz="2000" dirty="0" smtClean="0"/>
              <a:t>so </a:t>
            </a:r>
            <a:r>
              <a:rPr lang="en-US" sz="2000" dirty="0"/>
              <a:t>he decided to call the </a:t>
            </a:r>
            <a:r>
              <a:rPr lang="en-US" sz="2000" dirty="0" smtClean="0"/>
              <a:t>language</a:t>
            </a:r>
          </a:p>
          <a:p>
            <a:pPr marL="0" indent="0">
              <a:buNone/>
            </a:pPr>
            <a:r>
              <a:rPr lang="en-US" sz="2000" dirty="0" smtClean="0"/>
              <a:t>Python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39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58950" y="3876713"/>
            <a:ext cx="5531588" cy="18635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13756" y="4963886"/>
            <a:ext cx="6115792" cy="18635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13756" y="3076575"/>
            <a:ext cx="6115792" cy="18635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Python written in which language?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5475"/>
          </a:xfrm>
        </p:spPr>
        <p:txBody>
          <a:bodyPr>
            <a:normAutofit/>
          </a:bodyPr>
          <a:lstStyle/>
          <a:p>
            <a:r>
              <a:rPr lang="en-US" sz="2400" dirty="0"/>
              <a:t>Python itself was initially implemented in C programming language</a:t>
            </a:r>
          </a:p>
        </p:txBody>
      </p:sp>
      <p:pic>
        <p:nvPicPr>
          <p:cNvPr id="2050" name="Picture 2" descr="File:Pypy logo (2011).pn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3560763"/>
            <a:ext cx="2244725" cy="77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028138" y="3904654"/>
            <a:ext cx="638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72544" y="4303810"/>
            <a:ext cx="190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Subset of </a:t>
            </a:r>
            <a:r>
              <a:rPr lang="en-US" dirty="0" err="1" smtClean="0"/>
              <a:t>CPython</a:t>
            </a:r>
            <a:endParaRPr lang="en-US" dirty="0"/>
          </a:p>
        </p:txBody>
      </p:sp>
      <p:pic>
        <p:nvPicPr>
          <p:cNvPr id="2052" name="Picture 4" descr="Home | J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5086863"/>
            <a:ext cx="1895475" cy="11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028137" y="5790124"/>
            <a:ext cx="638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Python or R: Two different languages for different us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51" y="3498293"/>
            <a:ext cx="1491462" cy="83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va - NAU K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51" y="5118660"/>
            <a:ext cx="1814390" cy="10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57" y="4105347"/>
            <a:ext cx="1089252" cy="11039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7055" y="5209252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IronPython</a:t>
            </a:r>
            <a:endParaRPr lang="en-US" sz="20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969854" y="4854112"/>
            <a:ext cx="638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Advantages of C# | CodeGuru.co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601" y="4008355"/>
            <a:ext cx="2900053" cy="16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838200" y="2439356"/>
            <a:ext cx="10515600" cy="62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Different variants use different languages</a:t>
            </a:r>
          </a:p>
        </p:txBody>
      </p:sp>
    </p:spTree>
    <p:extLst>
      <p:ext uri="{BB962C8B-B14F-4D97-AF65-F5344CB8AC3E}">
        <p14:creationId xmlns:p14="http://schemas.microsoft.com/office/powerpoint/2010/main" val="392663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3" grpId="0" animBg="1"/>
      <p:bldP spid="3" grpId="0" build="p"/>
      <p:bldP spid="8" grpId="0"/>
      <p:bldP spid="12" grpId="0"/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89416" cy="442562"/>
          </a:xfrm>
        </p:spPr>
        <p:txBody>
          <a:bodyPr>
            <a:normAutofit/>
          </a:bodyPr>
          <a:lstStyle/>
          <a:p>
            <a:r>
              <a:rPr lang="en-US" b="1" dirty="0"/>
              <a:t>Web </a:t>
            </a:r>
            <a:r>
              <a:rPr lang="en-US" b="1" dirty="0" smtClean="0"/>
              <a:t>Development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436550"/>
            <a:ext cx="803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Popular frameworks </a:t>
            </a:r>
            <a:r>
              <a:rPr lang="en-US" b="1" dirty="0"/>
              <a:t>for building web applications due to their simplicity and scalability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18527" y="2716337"/>
            <a:ext cx="2723594" cy="2086851"/>
            <a:chOff x="6218527" y="2716337"/>
            <a:chExt cx="2723594" cy="20868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8527" y="3032558"/>
              <a:ext cx="2723594" cy="177063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218527" y="2716337"/>
              <a:ext cx="2653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complex, </a:t>
              </a:r>
              <a:r>
                <a:rPr lang="en-US" dirty="0" smtClean="0"/>
                <a:t>database-driven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15980" y="2901003"/>
            <a:ext cx="3164778" cy="1623491"/>
            <a:chOff x="1715980" y="2901003"/>
            <a:chExt cx="3164778" cy="16234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3350" y="2901003"/>
              <a:ext cx="1967408" cy="162349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715980" y="3364909"/>
              <a:ext cx="19897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Simple light-weight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74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467597" cy="442562"/>
          </a:xfrm>
        </p:spPr>
        <p:txBody>
          <a:bodyPr>
            <a:normAutofit/>
          </a:bodyPr>
          <a:lstStyle/>
          <a:p>
            <a:r>
              <a:rPr lang="en-US" b="1" dirty="0"/>
              <a:t>Data Science 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199" y="5558511"/>
            <a:ext cx="803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Widely used libraries for </a:t>
            </a:r>
            <a:r>
              <a:rPr lang="en-US" b="1" dirty="0"/>
              <a:t>data analysis, </a:t>
            </a:r>
            <a:r>
              <a:rPr lang="en-US" b="1" dirty="0" smtClean="0"/>
              <a:t>visualization and machine learning </a:t>
            </a:r>
            <a:r>
              <a:rPr lang="en-US" b="1" dirty="0"/>
              <a:t>projects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8199" y="3224895"/>
            <a:ext cx="2621230" cy="1611679"/>
            <a:chOff x="838199" y="3224895"/>
            <a:chExt cx="2621230" cy="1611679"/>
          </a:xfrm>
        </p:grpSpPr>
        <p:pic>
          <p:nvPicPr>
            <p:cNvPr id="6146" name="Picture 2" descr="Python NumPy Crash Course – How to Build N-Dimensional Arrays for Machine  Learn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14" y="3224895"/>
              <a:ext cx="2273904" cy="102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38199" y="4467242"/>
              <a:ext cx="2621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numerical computations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29696" y="3198330"/>
            <a:ext cx="3352200" cy="1651988"/>
            <a:chOff x="4629696" y="3198330"/>
            <a:chExt cx="3352200" cy="1651988"/>
          </a:xfrm>
        </p:grpSpPr>
        <p:pic>
          <p:nvPicPr>
            <p:cNvPr id="6148" name="Picture 4" descr="pandas (software) - Wikipedi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358" y="3198330"/>
              <a:ext cx="2696257" cy="109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629696" y="4480986"/>
              <a:ext cx="3352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data manipulation and analysis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682029" y="2834634"/>
            <a:ext cx="2469293" cy="2015684"/>
            <a:chOff x="8682029" y="2834634"/>
            <a:chExt cx="2469293" cy="20156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55" y="2834634"/>
              <a:ext cx="1589434" cy="145594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682029" y="4480986"/>
              <a:ext cx="2469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creating </a:t>
              </a:r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visualizations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28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Uses of Python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928263" cy="442562"/>
          </a:xfrm>
        </p:spPr>
        <p:txBody>
          <a:bodyPr>
            <a:normAutofit/>
          </a:bodyPr>
          <a:lstStyle/>
          <a:p>
            <a:r>
              <a:rPr lang="en-US" b="1" dirty="0" smtClean="0"/>
              <a:t>Machine Learning and Artificial Intelligence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787" y="5628020"/>
            <a:ext cx="868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Due </a:t>
            </a:r>
            <a:r>
              <a:rPr lang="en-US" sz="2000" b="1" dirty="0"/>
              <a:t>to </a:t>
            </a:r>
            <a:r>
              <a:rPr lang="en-US" sz="2000" b="1" dirty="0" smtClean="0"/>
              <a:t>these libraries, preferred </a:t>
            </a:r>
            <a:r>
              <a:rPr lang="en-US" sz="2000" b="1" dirty="0"/>
              <a:t>language for developing machine learning models and AI </a:t>
            </a:r>
            <a:r>
              <a:rPr lang="en-US" sz="2000" b="1" dirty="0" smtClean="0"/>
              <a:t>applications</a:t>
            </a:r>
            <a:endParaRPr lang="en-US" sz="2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838198" y="2885704"/>
            <a:ext cx="3104410" cy="2080035"/>
            <a:chOff x="838198" y="2885704"/>
            <a:chExt cx="3104410" cy="20800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17" y="2885704"/>
              <a:ext cx="2456275" cy="157201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198" y="4380964"/>
              <a:ext cx="31044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D0D0D"/>
                  </a:solidFill>
                  <a:latin typeface="ui-sans-serif"/>
                </a:rPr>
                <a:t>graph represent operations</a:t>
              </a:r>
            </a:p>
            <a:p>
              <a:pPr algn="ctr"/>
              <a:r>
                <a:rPr lang="en-US" sz="1600" dirty="0" smtClean="0">
                  <a:solidFill>
                    <a:srgbClr val="0D0D0D"/>
                  </a:solidFill>
                  <a:latin typeface="ui-sans-serif"/>
                </a:rPr>
                <a:t>and </a:t>
              </a:r>
              <a:r>
                <a:rPr lang="en-US" sz="1600" dirty="0">
                  <a:solidFill>
                    <a:srgbClr val="0D0D0D"/>
                  </a:solidFill>
                  <a:latin typeface="ui-sans-serif"/>
                </a:rPr>
                <a:t>dependencies</a:t>
              </a:r>
              <a:endParaRPr lang="en-US" sz="1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52859" y="3064700"/>
            <a:ext cx="2672526" cy="1828615"/>
            <a:chOff x="4652859" y="3064700"/>
            <a:chExt cx="2672526" cy="1828615"/>
          </a:xfrm>
        </p:grpSpPr>
        <p:pic>
          <p:nvPicPr>
            <p:cNvPr id="1028" name="Picture 4" descr="Keras Tutorial | Deep Learning with Python - Javatpoi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399" y="3064700"/>
              <a:ext cx="1433157" cy="142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4652859" y="4523983"/>
              <a:ext cx="2672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building neural networks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95963" y="2962460"/>
            <a:ext cx="2837007" cy="1864592"/>
            <a:chOff x="8395963" y="2962460"/>
            <a:chExt cx="2837007" cy="1864592"/>
          </a:xfrm>
        </p:grpSpPr>
        <p:pic>
          <p:nvPicPr>
            <p:cNvPr id="1030" name="Picture 6" descr="Why You Should Learn PyTorch in 2024: A Comprehensive Guid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963" y="2962460"/>
              <a:ext cx="2837007" cy="1418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832711" y="4457720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Model </a:t>
              </a:r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architectures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5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443</Words>
  <Application>Microsoft Office PowerPoint</Application>
  <PresentationFormat>Widescreen</PresentationFormat>
  <Paragraphs>93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Century Gothic</vt:lpstr>
      <vt:lpstr>Trebuchet MS</vt:lpstr>
      <vt:lpstr>ui-sans-serif</vt:lpstr>
      <vt:lpstr>Wingdings 3</vt:lpstr>
      <vt:lpstr>Wisp</vt:lpstr>
      <vt:lpstr>Facet</vt:lpstr>
      <vt:lpstr>PowerPoint Presentation</vt:lpstr>
      <vt:lpstr>PowerPoint Presentation</vt:lpstr>
      <vt:lpstr>PowerPoint Presentation</vt:lpstr>
      <vt:lpstr>PowerPoint Presentation</vt:lpstr>
      <vt:lpstr>Why named Python?</vt:lpstr>
      <vt:lpstr>Python written in which language?</vt:lpstr>
      <vt:lpstr>Uses of Python</vt:lpstr>
      <vt:lpstr>Uses of Python</vt:lpstr>
      <vt:lpstr>Uses of Python</vt:lpstr>
      <vt:lpstr>Uses of Python</vt:lpstr>
      <vt:lpstr>Uses of Python</vt:lpstr>
      <vt:lpstr>Uses of Python</vt:lpstr>
      <vt:lpstr>Uses of Python</vt:lpstr>
      <vt:lpstr>Uses of Python</vt:lpstr>
      <vt:lpstr>Uses of Python</vt:lpstr>
      <vt:lpstr>Introduction to Python</vt:lpstr>
      <vt:lpstr>PowerPoint Presentation</vt:lpstr>
      <vt:lpstr>PYTHON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VSCODE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/ Output (IO)</vt:lpstr>
      <vt:lpstr>Output</vt:lpstr>
      <vt:lpstr>Input</vt:lpstr>
      <vt:lpstr>PowerPoint Presentation</vt:lpstr>
      <vt:lpstr>HOME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294</cp:revision>
  <dcterms:created xsi:type="dcterms:W3CDTF">2024-05-30T05:17:30Z</dcterms:created>
  <dcterms:modified xsi:type="dcterms:W3CDTF">2024-06-03T11:33:19Z</dcterms:modified>
</cp:coreProperties>
</file>